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0" r:id="rId3"/>
    <p:sldId id="364" r:id="rId5"/>
    <p:sldId id="365" r:id="rId6"/>
    <p:sldId id="367" r:id="rId7"/>
    <p:sldId id="366" r:id="rId8"/>
    <p:sldId id="368" r:id="rId9"/>
    <p:sldId id="369" r:id="rId10"/>
    <p:sldId id="370" r:id="rId11"/>
    <p:sldId id="371" r:id="rId12"/>
    <p:sldId id="373" r:id="rId13"/>
  </p:sldIdLst>
  <p:sldSz cx="12192000" cy="6858000"/>
  <p:notesSz cx="6858000" cy="9144000"/>
  <p:embeddedFontLst>
    <p:embeddedFont>
      <p:font typeface="等线" panose="02010600030101010101" charset="-122"/>
      <p:regular r:id="rId18"/>
    </p:embeddedFont>
    <p:embeddedFont>
      <p:font typeface="微软雅黑" panose="020B0503020204020204" pitchFamily="34" charset="-122"/>
      <p:regular r:id="rId19"/>
    </p:embeddedFont>
    <p:embeddedFont>
      <p:font typeface="Cambria Math" panose="02040503050406030204" charset="0"/>
      <p:regular r:id="rId20"/>
    </p:embeddedFont>
    <p:embeddedFont>
      <p:font typeface="等线 Light" panose="02010600030101010101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G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D9D9D9"/>
    <a:srgbClr val="595959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86" y="108"/>
      </p:cViewPr>
      <p:guideLst>
        <p:guide orient="horz" pos="2162"/>
        <p:guide pos="38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76.xml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6T20:10:53.262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A1955-D3C4-4469-A5CB-804D22CA0F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D61AB-106B-44FA-936B-0B2901C6E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9BA5F-2F95-468C-A594-3EDF0EE2C5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0AD22-BED6-4002-A0A8-B17877FA49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comments" Target="../comments/comment1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9.xml"/><Relationship Id="rId11" Type="http://schemas.openxmlformats.org/officeDocument/2006/relationships/image" Target="../media/image3.pn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75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2" Type="http://schemas.openxmlformats.org/officeDocument/2006/relationships/comments" Target="../comments/comment10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7" Type="http://schemas.openxmlformats.org/officeDocument/2006/relationships/comments" Target="../comments/comment2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9.xml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5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4" Type="http://schemas.openxmlformats.org/officeDocument/2006/relationships/comments" Target="../comments/comment3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7.png"/><Relationship Id="rId10" Type="http://schemas.openxmlformats.org/officeDocument/2006/relationships/tags" Target="../tags/tag26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32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2" Type="http://schemas.openxmlformats.org/officeDocument/2006/relationships/comments" Target="../comments/comment4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8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2" Type="http://schemas.openxmlformats.org/officeDocument/2006/relationships/comments" Target="../comments/comment5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4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2" Type="http://schemas.openxmlformats.org/officeDocument/2006/relationships/comments" Target="../comments/comment6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50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4" Type="http://schemas.openxmlformats.org/officeDocument/2006/relationships/comments" Target="../comments/comment7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tags" Target="../tags/tag4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58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2" Type="http://schemas.openxmlformats.org/officeDocument/2006/relationships/comments" Target="../comments/comment8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4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7" Type="http://schemas.openxmlformats.org/officeDocument/2006/relationships/comments" Target="../comments/comment9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9"/>
          <p:cNvSpPr/>
          <p:nvPr>
            <p:custDataLst>
              <p:tags r:id="rId1"/>
            </p:custDataLst>
          </p:nvPr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2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bbob test suites</a:t>
              </a:r>
              <a:endPara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4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5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200785" y="124714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85570" y="1101090"/>
            <a:ext cx="7117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</a:t>
            </a:r>
            <a:r>
              <a:rPr lang="zh-CN" altLang="en-US" sz="2000"/>
              <a:t>ontains 24 functions in dimensions 2, 3, 5, 10, 20 and 40</a:t>
            </a:r>
            <a:endParaRPr lang="zh-CN" altLang="en-US" sz="2000"/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1200785" y="1810385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85570" y="1704975"/>
            <a:ext cx="87814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Has five subgroups: Separable functions, </a:t>
            </a:r>
            <a:endParaRPr lang="en-US" altLang="zh-CN"/>
          </a:p>
          <a:p>
            <a:pPr marL="1371600" lvl="3" indent="457200"/>
            <a:r>
              <a:rPr lang="en-US" altLang="zh-CN"/>
              <a:t>  Functions with low or moderate conditioning,</a:t>
            </a:r>
            <a:endParaRPr lang="en-US" altLang="zh-CN"/>
          </a:p>
          <a:p>
            <a:pPr marL="1371600" lvl="3" indent="457200"/>
            <a:r>
              <a:rPr lang="en-US" altLang="zh-CN"/>
              <a:t>  Functions with high conditioning and unimodal,</a:t>
            </a:r>
            <a:endParaRPr lang="en-US" altLang="zh-CN"/>
          </a:p>
          <a:p>
            <a:pPr marL="1371600" lvl="3" indent="457200"/>
            <a:r>
              <a:rPr lang="en-US" altLang="zh-CN"/>
              <a:t>  Multi-modal functions with adequate global structure,</a:t>
            </a:r>
            <a:endParaRPr lang="en-US" altLang="zh-CN"/>
          </a:p>
          <a:p>
            <a:pPr marL="1371600" lvl="3" indent="457200"/>
            <a:r>
              <a:rPr lang="en-US" altLang="zh-CN"/>
              <a:t>  Multi-modal functions with weak global structure.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385570" y="3321050"/>
            <a:ext cx="7959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Most functions have no specific value</a:t>
            </a:r>
            <a:r>
              <a:rPr lang="en-US" altLang="zh-CN"/>
              <a:t> </a:t>
            </a:r>
            <a:r>
              <a:rPr lang="zh-CN" altLang="en-US"/>
              <a:t>of their optimal solution (they are randomly shifted in x-space). All functions have an artificially</a:t>
            </a:r>
            <a:r>
              <a:rPr lang="en-US" altLang="zh-CN"/>
              <a:t> </a:t>
            </a:r>
            <a:r>
              <a:rPr lang="zh-CN" altLang="en-US"/>
              <a:t>chosen optimal function value (they are randomly shifted in f-space).</a:t>
            </a:r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1200785" y="3432175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385570" y="4610735"/>
                <a:ext cx="8279130" cy="668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All functions are defined and can be evaluated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/>
                  <a:t>, while the actual search</a:t>
                </a:r>
                <a:endParaRPr lang="zh-CN" altLang="en-US"/>
              </a:p>
              <a:p>
                <a:r>
                  <a:rPr lang="zh-CN" altLang="en-US"/>
                  <a:t>domain is given as [−5, 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/>
                  <a:t>.</a:t>
                </a:r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70" y="4610735"/>
                <a:ext cx="8279130" cy="6680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1200785" y="478790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小噪声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3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52345" y="1158240"/>
            <a:ext cx="7832090" cy="4542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3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200785" y="124714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6350" y="1101090"/>
            <a:ext cx="10160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三种输出方式</a:t>
            </a:r>
            <a:r>
              <a:rPr lang="en-US" altLang="zh-CN"/>
              <a:t>: (1)直接输出当前所有观测值中的最⼩值对应点(以下简称</a:t>
            </a:r>
            <a:r>
              <a:rPr lang="en-US" altLang="zh-CN">
                <a:solidFill>
                  <a:srgbClr val="FF0000"/>
                </a:solidFill>
              </a:rPr>
              <a:t>输出1</a:t>
            </a:r>
            <a:r>
              <a:rPr lang="en-US" altLang="zh-CN"/>
              <a:t>)</a:t>
            </a:r>
            <a:endParaRPr lang="en-US" altLang="zh-CN"/>
          </a:p>
          <a:p>
            <a:pPr marL="914400" lvl="2" indent="457200"/>
            <a:r>
              <a:rPr lang="en-US" altLang="zh-CN"/>
              <a:t>  (2)输出当前所有观测值中模型预测均值最⼩值对应点(</a:t>
            </a:r>
            <a:r>
              <a:rPr lang="en-US" altLang="zh-CN">
                <a:solidFill>
                  <a:srgbClr val="FF0000"/>
                </a:solidFill>
              </a:rPr>
              <a:t>输出2</a:t>
            </a:r>
            <a:r>
              <a:rPr lang="en-US" altLang="zh-CN"/>
              <a:t>)</a:t>
            </a:r>
            <a:endParaRPr lang="en-US" altLang="zh-CN"/>
          </a:p>
          <a:p>
            <a:pPr marL="914400" lvl="2" indent="457200"/>
            <a:r>
              <a:rPr lang="en-US" altLang="zh-CN"/>
              <a:t>  (3)输出当前模型预测均值的全局最⼩值</a:t>
            </a:r>
            <a:r>
              <a:rPr lang="zh-CN" altLang="zh-CN"/>
              <a:t>对应点</a:t>
            </a:r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输出3</a:t>
            </a:r>
            <a:r>
              <a:rPr lang="en-US" altLang="zh-CN"/>
              <a:t>)。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285240" y="2212975"/>
            <a:ext cx="9621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四种序列</a:t>
            </a:r>
            <a:r>
              <a:rPr lang="en-US" altLang="zh-CN"/>
              <a:t>: </a:t>
            </a:r>
            <a:r>
              <a:rPr lang="zh-CN" altLang="en-US"/>
              <a:t>记实验迭代次数</a:t>
            </a:r>
            <a:r>
              <a:rPr lang="en-US" altLang="zh-CN"/>
              <a:t>(</a:t>
            </a:r>
            <a:r>
              <a:rPr lang="zh-CN" altLang="en-US"/>
              <a:t>总预算</a:t>
            </a:r>
            <a:r>
              <a:rPr lang="en-US" altLang="zh-CN"/>
              <a:t>)</a:t>
            </a:r>
            <a:r>
              <a:rPr lang="zh-CN" altLang="en-US"/>
              <a:t>为</a:t>
            </a:r>
            <a:r>
              <a:rPr lang="en-US" altLang="zh-CN"/>
              <a:t>n</a:t>
            </a:r>
            <a:r>
              <a:rPr lang="zh-CN" altLang="en-US"/>
              <a:t>，经过</a:t>
            </a:r>
            <a:r>
              <a:rPr lang="en-US" altLang="zh-CN"/>
              <a:t>n</a:t>
            </a:r>
            <a:r>
              <a:rPr lang="zh-CN" altLang="en-US"/>
              <a:t>次迭代以后，三种输出⽅式会分别得到三不同的包含</a:t>
            </a:r>
            <a:r>
              <a:rPr lang="en-US" altLang="zh-CN"/>
              <a:t>n</a:t>
            </a:r>
            <a:r>
              <a:rPr lang="zh-CN" altLang="en-US"/>
              <a:t>个点的序列，对应地称其为</a:t>
            </a:r>
            <a:r>
              <a:rPr lang="zh-CN" altLang="en-US">
                <a:solidFill>
                  <a:srgbClr val="FF0000"/>
                </a:solidFill>
              </a:rPr>
              <a:t>序列1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序列2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序列3</a:t>
            </a:r>
            <a:r>
              <a:rPr lang="zh-CN" altLang="en-US"/>
              <a:t>。同时采集函数EI采集的点本身也是⼀个序列，以下称为</a:t>
            </a:r>
            <a:r>
              <a:rPr lang="zh-CN" altLang="en-US">
                <a:solidFill>
                  <a:srgbClr val="FF0000"/>
                </a:solidFill>
              </a:rPr>
              <a:t>原始序列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8"/>
            </p:custDataLst>
          </p:nvPr>
        </p:nvSpPr>
        <p:spPr>
          <a:xfrm>
            <a:off x="1200785" y="2305685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00785" y="3324860"/>
            <a:ext cx="879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噪声⼤⼩设置：分别取函数标准差的 5%, 20%, 50% 作为⼩，中，⼤噪声。</a:t>
            </a:r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1200785" y="342392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285240" y="3999865"/>
            <a:ext cx="9747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预算与初始点设置：记维度为</a:t>
            </a:r>
            <a:r>
              <a:rPr lang="en-US" altLang="zh-CN"/>
              <a:t>d</a:t>
            </a:r>
            <a:r>
              <a:rPr lang="zh-CN" altLang="en-US"/>
              <a:t>，对于无噪声问题设置</a:t>
            </a:r>
            <a:r>
              <a:rPr lang="en-US" altLang="zh-CN"/>
              <a:t>n=50d</a:t>
            </a:r>
            <a:r>
              <a:rPr lang="zh-CN" altLang="en-US"/>
              <a:t>，对于带噪声问题设置</a:t>
            </a:r>
            <a:r>
              <a:rPr lang="en-US" altLang="zh-CN"/>
              <a:t>n=75d</a:t>
            </a:r>
            <a:r>
              <a:rPr lang="zh-CN" altLang="en-US"/>
              <a:t>。</a:t>
            </a:r>
            <a:r>
              <a:rPr lang="en-US" altLang="zh-CN"/>
              <a:t>	                  </a:t>
            </a:r>
            <a:r>
              <a:rPr lang="zh-CN" altLang="en-US"/>
              <a:t>初始点个数统一设置为</a:t>
            </a:r>
            <a:r>
              <a:rPr lang="en-US" altLang="zh-CN"/>
              <a:t>0.1n</a:t>
            </a:r>
            <a:r>
              <a:rPr lang="zh-CN" altLang="en-US"/>
              <a:t>，采用</a:t>
            </a:r>
            <a:r>
              <a:rPr lang="en-US" altLang="zh-CN"/>
              <a:t>LHS</a:t>
            </a:r>
            <a:r>
              <a:rPr lang="zh-CN" altLang="en-US"/>
              <a:t>生成。</a:t>
            </a:r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>
            <a:off x="1200785" y="415036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85240" y="4991100"/>
            <a:ext cx="10271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最优值设置：某一函数的全局最优值设置为实验中对其所有观测结果</a:t>
            </a:r>
            <a:r>
              <a:rPr lang="en-US" altLang="zh-CN"/>
              <a:t>(</a:t>
            </a:r>
            <a:r>
              <a:rPr lang="zh-CN" altLang="en-US"/>
              <a:t>无噪声</a:t>
            </a:r>
            <a:r>
              <a:rPr lang="en-US" altLang="zh-CN"/>
              <a:t>)</a:t>
            </a:r>
            <a:r>
              <a:rPr lang="zh-CN" altLang="en-US"/>
              <a:t>中的最小值减去</a:t>
            </a:r>
            <a:r>
              <a:rPr lang="en-US" altLang="zh-CN"/>
              <a:t>1e-6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11"/>
            </p:custDataLst>
          </p:nvPr>
        </p:nvSpPr>
        <p:spPr>
          <a:xfrm>
            <a:off x="1200785" y="5128895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1285240" y="5631815"/>
                <a:ext cx="8531860" cy="40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定义损失率：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相对于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的损失率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简单定义为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: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240" y="5631815"/>
                <a:ext cx="8531860" cy="40005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6224270" y="5509895"/>
                <a:ext cx="1904365" cy="643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𝑙𝑜𝑠𝑠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𝑜𝑝𝑡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𝑜𝑝𝑡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70" y="5509895"/>
                <a:ext cx="1904365" cy="64389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/>
          <p:cNvSpPr/>
          <p:nvPr>
            <p:custDataLst>
              <p:tags r:id="rId14"/>
            </p:custDataLst>
          </p:nvPr>
        </p:nvSpPr>
        <p:spPr>
          <a:xfrm>
            <a:off x="1209675" y="5752465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无噪声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3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29640" y="895985"/>
            <a:ext cx="4410075" cy="4476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08090" y="763905"/>
            <a:ext cx="5127625" cy="5746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4.bbob-noisy test suites</a:t>
              </a:r>
              <a:endPara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3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17270" y="762000"/>
            <a:ext cx="10156825" cy="5836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小噪声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3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6370" y="1336675"/>
            <a:ext cx="11942445" cy="44799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02840" y="895985"/>
            <a:ext cx="1883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Simple regret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227060" y="895985"/>
            <a:ext cx="182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Instant regret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小噪声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3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75790" y="1300480"/>
            <a:ext cx="8440420" cy="457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中噪声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3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690" y="1303655"/>
            <a:ext cx="12073255" cy="45434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2402840" y="895985"/>
            <a:ext cx="1883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Simple regret 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8227060" y="895985"/>
            <a:ext cx="182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Instant regret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中噪声</a:t>
              </a:r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3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35785" y="1360170"/>
            <a:ext cx="8520430" cy="4636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33936" y="342901"/>
            <a:ext cx="252412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67034" y="286421"/>
            <a:ext cx="4426997" cy="398780"/>
            <a:chOff x="567034" y="522904"/>
            <a:chExt cx="4426997" cy="398780"/>
          </a:xfrm>
        </p:grpSpPr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898940" y="522904"/>
              <a:ext cx="409509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  <a:r>
                <a:rPr lang="zh-CN" altLang="en-US" sz="20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</a:t>
              </a:r>
              <a:endPara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7034" y="542116"/>
              <a:ext cx="4426997" cy="362399"/>
              <a:chOff x="567034" y="542116"/>
              <a:chExt cx="4426997" cy="362399"/>
            </a:xfrm>
          </p:grpSpPr>
          <p:cxnSp>
            <p:nvCxnSpPr>
              <p:cNvPr id="30" name="直接连接符 2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798051" y="900706"/>
                <a:ext cx="4195980" cy="3809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>
                <p:custDataLst>
                  <p:tags r:id="rId3"/>
                </p:custDataLst>
              </p:nvPr>
            </p:nvSpPr>
            <p:spPr>
              <a:xfrm>
                <a:off x="567034" y="542116"/>
                <a:ext cx="362314" cy="3623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Freeform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917" y="597703"/>
                <a:ext cx="241481" cy="24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0761" extrusionOk="0">
                    <a:moveTo>
                      <a:pt x="20241" y="17586"/>
                    </a:moveTo>
                    <a:cubicBezTo>
                      <a:pt x="14805" y="12186"/>
                      <a:pt x="14805" y="12186"/>
                      <a:pt x="14805" y="12186"/>
                    </a:cubicBezTo>
                    <a:cubicBezTo>
                      <a:pt x="14364" y="11748"/>
                      <a:pt x="13923" y="11602"/>
                      <a:pt x="13335" y="11602"/>
                    </a:cubicBezTo>
                    <a:cubicBezTo>
                      <a:pt x="12160" y="10289"/>
                      <a:pt x="12160" y="10289"/>
                      <a:pt x="12160" y="10289"/>
                    </a:cubicBezTo>
                    <a:cubicBezTo>
                      <a:pt x="13923" y="7808"/>
                      <a:pt x="13629" y="4159"/>
                      <a:pt x="11278" y="1970"/>
                    </a:cubicBezTo>
                    <a:cubicBezTo>
                      <a:pt x="8780" y="-657"/>
                      <a:pt x="4519" y="-657"/>
                      <a:pt x="1874" y="1970"/>
                    </a:cubicBezTo>
                    <a:cubicBezTo>
                      <a:pt x="-624" y="4451"/>
                      <a:pt x="-624" y="8684"/>
                      <a:pt x="1874" y="11311"/>
                    </a:cubicBezTo>
                    <a:cubicBezTo>
                      <a:pt x="4225" y="13500"/>
                      <a:pt x="7752" y="13792"/>
                      <a:pt x="10396" y="12040"/>
                    </a:cubicBezTo>
                    <a:cubicBezTo>
                      <a:pt x="11719" y="13354"/>
                      <a:pt x="11719" y="13354"/>
                      <a:pt x="11719" y="13354"/>
                    </a:cubicBezTo>
                    <a:cubicBezTo>
                      <a:pt x="11719" y="13792"/>
                      <a:pt x="11866" y="14229"/>
                      <a:pt x="12160" y="14667"/>
                    </a:cubicBezTo>
                    <a:cubicBezTo>
                      <a:pt x="17743" y="20213"/>
                      <a:pt x="17743" y="20213"/>
                      <a:pt x="17743" y="20213"/>
                    </a:cubicBezTo>
                    <a:cubicBezTo>
                      <a:pt x="18478" y="20943"/>
                      <a:pt x="19654" y="20943"/>
                      <a:pt x="20241" y="20213"/>
                    </a:cubicBezTo>
                    <a:cubicBezTo>
                      <a:pt x="20976" y="19484"/>
                      <a:pt x="20976" y="18316"/>
                      <a:pt x="20241" y="17586"/>
                    </a:cubicBezTo>
                    <a:close/>
                    <a:moveTo>
                      <a:pt x="10103" y="9997"/>
                    </a:moveTo>
                    <a:cubicBezTo>
                      <a:pt x="8192" y="11894"/>
                      <a:pt x="5107" y="11894"/>
                      <a:pt x="3196" y="9997"/>
                    </a:cubicBezTo>
                    <a:cubicBezTo>
                      <a:pt x="1286" y="8100"/>
                      <a:pt x="1286" y="5035"/>
                      <a:pt x="3196" y="3284"/>
                    </a:cubicBezTo>
                    <a:cubicBezTo>
                      <a:pt x="5107" y="1386"/>
                      <a:pt x="8192" y="1386"/>
                      <a:pt x="10103" y="3284"/>
                    </a:cubicBezTo>
                    <a:cubicBezTo>
                      <a:pt x="12013" y="5035"/>
                      <a:pt x="12013" y="8100"/>
                      <a:pt x="10103" y="9997"/>
                    </a:cubicBezTo>
                    <a:close/>
                    <a:moveTo>
                      <a:pt x="7164" y="3284"/>
                    </a:moveTo>
                    <a:cubicBezTo>
                      <a:pt x="5107" y="2846"/>
                      <a:pt x="2756" y="5035"/>
                      <a:pt x="3196" y="7078"/>
                    </a:cubicBezTo>
                    <a:cubicBezTo>
                      <a:pt x="3490" y="7954"/>
                      <a:pt x="4225" y="8246"/>
                      <a:pt x="4372" y="7954"/>
                    </a:cubicBezTo>
                    <a:cubicBezTo>
                      <a:pt x="4666" y="7662"/>
                      <a:pt x="4372" y="7224"/>
                      <a:pt x="4372" y="6786"/>
                    </a:cubicBezTo>
                    <a:cubicBezTo>
                      <a:pt x="4078" y="5473"/>
                      <a:pt x="5547" y="4013"/>
                      <a:pt x="6870" y="4305"/>
                    </a:cubicBezTo>
                    <a:cubicBezTo>
                      <a:pt x="7311" y="4451"/>
                      <a:pt x="7752" y="4597"/>
                      <a:pt x="8045" y="4451"/>
                    </a:cubicBezTo>
                    <a:cubicBezTo>
                      <a:pt x="8339" y="4159"/>
                      <a:pt x="7898" y="3429"/>
                      <a:pt x="7164" y="3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p/>
            </p:txBody>
          </p:sp>
        </p:grpSp>
      </p:grpSp>
      <p:pic>
        <p:nvPicPr>
          <p:cNvPr id="21" name="图形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7872" y="202097"/>
            <a:ext cx="3057110" cy="561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44315" y="1030605"/>
            <a:ext cx="3656965" cy="438150"/>
          </a:xfrm>
          <a:prstGeom prst="rect">
            <a:avLst/>
          </a:prstGeom>
        </p:spPr>
      </p:pic>
      <p:sp>
        <p:nvSpPr>
          <p:cNvPr id="5" name="椭圆 4"/>
          <p:cNvSpPr/>
          <p:nvPr>
            <p:custDataLst>
              <p:tags r:id="rId10"/>
            </p:custDataLst>
          </p:nvPr>
        </p:nvSpPr>
        <p:spPr>
          <a:xfrm>
            <a:off x="1200785" y="124714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14145" y="1100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将噪声设置为乘性</a:t>
            </a:r>
            <a:r>
              <a:rPr lang="zh-CN" altLang="en-US"/>
              <a:t>噪声：</a:t>
            </a:r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1200785" y="200406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14145" y="18840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适当增加了一些</a:t>
            </a:r>
            <a:r>
              <a:rPr lang="zh-CN" altLang="en-US"/>
              <a:t>预算</a:t>
            </a:r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2"/>
            </p:custDataLst>
          </p:nvPr>
        </p:nvSpPr>
        <p:spPr>
          <a:xfrm>
            <a:off x="1200785" y="276098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14145" y="2633345"/>
            <a:ext cx="7242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bbob</a:t>
            </a:r>
            <a:r>
              <a:rPr lang="zh-CN" altLang="en-US"/>
              <a:t>的旧版代码获取了函数的真实</a:t>
            </a:r>
            <a:r>
              <a:rPr lang="zh-CN" altLang="en-US"/>
              <a:t>最优值</a:t>
            </a:r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1200785" y="351790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14145" y="3422650"/>
            <a:ext cx="762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通过更改函数实例使得所有函数的取值范围皆都大于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1414145" y="4166235"/>
            <a:ext cx="769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噪声设置现与</a:t>
            </a: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bbob-noisy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完全一致，小噪声取</a:t>
            </a:r>
            <a:r>
              <a:rPr lang="zh-CN" altLang="en-US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β</a:t>
            </a:r>
            <a:r>
              <a:rPr lang="en-US" altLang="zh-CN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=0.01</a:t>
            </a:r>
            <a:r>
              <a:rPr lang="zh-CN" altLang="en-US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，大噪声取</a:t>
            </a:r>
            <a:r>
              <a:rPr lang="zh-CN" altLang="en-US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β</a:t>
            </a:r>
            <a:r>
              <a:rPr lang="en-US" altLang="zh-CN" dirty="0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=1</a:t>
            </a:r>
            <a:endParaRPr lang="zh-CN" altLang="en-US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4"/>
            </p:custDataLst>
          </p:nvPr>
        </p:nvSpPr>
        <p:spPr>
          <a:xfrm>
            <a:off x="1200785" y="4274820"/>
            <a:ext cx="75565" cy="7556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ISPRING_ULTRA_SCORM_COURSE_ID" val="3462BB4B-5F56-453E-B470-0DE77EEF943B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yxk01lI2CUiSoAAF9IAAAXAAAAdW5pdmVyc2FsL3VuaXZlcnNhbC5wbmftfHlYU0f/L1rUoq1YqAUrENQQQCMIVFklYlFAERRBSFmihkirLBJECBCiWEXKEiCYgCxp3VD2RXZIoCoBjpJWC4EiBE1ClACBRAgh203Qqu3r+zz3d7f33vv4Bw+cOTPf+XyX+S4zw0k56OHy+cqvV6qpqX3u5urspaamrqGmtjTt0+XKlpSSZ78pfy2J8nLZrVbRq/dS+aAe4nTASU2tGr9KemyZ8lnjtCs8Sk1t9T3VzxJaxO1gNTWXV27OTt6xQZPDfPyZkEDYaTlErqZQ0yr6Pun+/P1XeRazWVo/Xt6o7v7HtTtOB5eCb5i43s09etnHXbqkc/ndDSZ/7v5szZpfbv+xe0sjkx/fWImOWxgUDhYOt9kz8hj2GFQMV5prVWvF2MmI752Q/ZS6h6KQ8REOCqlQh75T9LQjhiLUV0I76tJZABMqXqkBrQe1go/VWSjbqhAvP9m72qhDRBG1ofeoOiker9Lbl6SQUBVbfJXPar0uC+d953OXKP/MTBxdy5RNxQAXlQ/tYlfY9E8nVe2nE3PUjU0Uax8wpY+YOcAAjIpTUxvlXAPbOEFSuI/4IDW12Kan+9ymp+9pUrtoMHkkoWB9I4hwnyobomJTKnEyHqc5/nThkGiehQf1K37VoRw0o54SsURk7ksXR0EWGm5GDYUbS9omJVtpNXoIYsbO3g2S2KZEunLyn8JvgmM5WxCYmUvWrc8u6kzBJLWw+Jn2TzT1vHm1k4nuWjhJA05ycCzYsqASJB1doUnaOXNfm7NgniyiKmQNO84DYS09FIqUYw7qH453y+SGlqUSpAUAHjt1YmjIcQ7lNl3i2zZ+OpTFzSeqx0S2qqltq/XfotFvftdqMPbRqaCo3HNm5sUx1H1Js2CbZU6QMQAI8vAtHEA88BFdifbK9QamSBIfLba4qSiYy7X4AhGU6BOz86XBMqe6Cd19S5XSqbbforGRkDmT5IjqwEu78Hr96e7OnXFwIplWw7nPwfLjmatILr1+uoBAKIijtaSKHQkpDVTZZHI0uq0p1P1cJwo5hMRPVrQGGDkl9nLEiQXHpluokpZkwGuBXZMACxYP7AA6m8VXY9i0mqchwGTn4MpByM37NqnHmkKbHtn0lsvK8NtJ5ltFBL6C7SlnX5SxFxRCmEJo1GDOO5FfzWwEGfXINmsInn5HWsLC1LY60O/MzNOFwQ40dBrcnC6spibo04qYvv0ganGZ/Zw2q8l70pjkWzPSKL9Z0OY9aV9hdwkqykLeMXBRml1MjCDyQteqKfc1nfeh2pOcG2i4YfBg7CGYR0zvKlFoPp8WB68veIqfFWDTeL2iPPe06FpyQEyiAS2Ttx7VbkHb0d+2SlQK7grhRzE/y7PBD9lBHuaNouDh8RAgzz0EQzkh9iPyhdsBuZisEE9HUehzQMxYbehESICLGVCj50lMj6bJhTKfOauM6LLau099KfSwRzMnJO7SqGE4MZqo/RAKNLPOhsArIqDUxamioeTr4qu0eDO60JjEkTiAOs824WsnldMc3pzG0pc8kuVMdlJodCSMJc5lOtWRAW8jp7m2hPAQEJLZJJ9oWf9tDd7C4H6zyRK1c1GRpUZOQX7cZbHs4RaLH/S0U1t1QZ3N8CIdLsbJMahRE3OMPEskcbhfrhEnTkRBgQWkZaYsfXbjULnoShh+Z33LGaW91bn/SlunlvepufFEnnMIBhL4LeQIcmnhpJXbeqpwAxAlRrdMxEgj2yeQSpVYJfaK4IrNErjBKVRTJUc0k+KZ8PxiCs4MRMvhkx44p6GPYwbDWshGTkUNrEJJwiMkjFRp3IW0BA3uIKXzhXpf8zjcCSs6mYPcQH8Q4Dj3BbLg9lxUnh6jGdyFum6o6+UazPTV/3bv75mzDPwxNTUbY5WW3ZcT+V9nuO0KeliJwkCQyOMWkHWYXygFrzTFmNAGyghnAR7SNLnAfTaA9OdzdwxXZh+1PRTk7zlKc3YgbUUlFXJMdSyz6Ik09k5SSGHreuqImfavs9HO9YhEWIYFLzAEdgrAlkfE1+MTyACNQmRqNoVi0mKeJRLV8wLw3JOUMflDDmuGTIuD/MGyzeYepNBrZp6uk6RJC2RQentKqP3Khptlhye5loMnZA69KJ7kVJk1VCl5KF3UNFIdlmFEKwLQZbznSlfX21EoO5DUOmDAH0U9z4omEngJsPp1CBqKpd/ZdSMhVHuQ2xiKbQM0OuIss1J6F/QfQOnOo7nI9byRi4ehGp156kA0mnxDr2udGhLRBKXyJ2DMYhvdPb9mhtVM2Bl1RItq658yFuoRR7SCFTyqU6aVRj9puF4C10rjCx267tvAuAKLlCAKz6CJWiv3i0iApcn2Fm1hJVYU4TAFwRilzZWRGVnYSpxiHQ496EPL1KPZ9Ov59nfPmDd8orS60yFKqzvNFcyEB0AMAR0e4PZtUJq58RpWYFc13mJJV6qozL5ii0RX+1L1RE22oaRLUGadaEC4hswIkyboeFSDu9jbhtIk5g929ep23bAlvISux/kfLcuPrknsB+zgxEqxeLNRh82mZ7mysq0RfIGksQx8+culLIsClushy/62LaIWcBdrJ154KJEjOKQVPChoyuLXhk2Jykh8Wo0fP2bCWPRSICZVim1FMYsrqCOOyeLqIefIWDzzZeNIZBorNmqINpOGTZtRKaS7PEcd88wx6GdzzsUYyEqxI0C701pdEBsCD8rEowA3N8j3mBlHYrqOBNlSDR3iLnQKJnBN4cFoiznCLM0CFB8aw1GGiChmmkaMUUO8rFc275AIGUQuhRE5kmpoJ3Z9njcesHppwPAPpAlidkAU1xMaexP7iQ0x2KFamc1IAOWpb6KHxbaKhpaiodOwRAXADS1CijHumVHi2NVsidJJRoU5FEclwHfsO3esien+WCg0gdcX4XiygFtxQTSUJKPcIhjTOijyM+aZi5Q8cZ8f2bc0nCHLBaObpXKlryClZo+q54GLrD8UV000PDLdnmOEkhVqakFmqmiiNrrLTRW59UyUqYvauU+MFmP0z2BV2+ocdVXsPp+terCJfRACkwyuUv397zsd1FL9WvFfoQyZZRM8gxxkr57o0B2EDy9edu1MStNYt77EgrVZ1W3bL3TsVNRictJ25/zlLk1C9Qak8/azZ16/VCxUKpqt9dd8gfnBcq830sVFNam21hcvvdL19VVzurs639j/V/cNX2SZ9Q38fkgJs/1HZ+fmjwP+QwPyNjHlcw3mBthXv6cyqPLZFZXYyVPmQbJxX3KO3hMbit6pDPhc1smJFyrrObobvdAdLOlYAYIajxVDaWUmAy4l1devK23pnEb3S+4vyQabjZ9ZdVUD0judGRmLVgUuJh+Wft/hwxnAdyPxO8/y7W0vvoWV/cRzu7ioO5qQNJo7yZ56B9EDxnMThVYQDq0JiLFvGnpvAB39a1uOwmk0xbiosaEfIBUXxY2fhvZZdPrUQj+tqC18in0PUYhtZJBdnTdN17e72bBx/Cwa97cpuoWnT97JsGj2XtbhU0+QkN5j8w7kt0jVu3o03GkN2u59dk4u1S8mjuuyakLXqm8oJnxgUMmZZU5dL298bW+nWoC5mQWJJRpnCr4rQaZFV3it+bHA4z2IxVd30e7ctOv0Gyv5d4OyeF/+m4myeV/9mzcZpp/u9jB+awvsV4cP/Mz6w0ufdeCDc7Rq2Bb+TSvnMw7vj06z/iDxGQj7zPty7FO389jaZzHyYcZiX/yS3APYf1CGm2xvmWQ+cXtrjbYyb+0XNiqFbWJsXfnBWTotGab/5o2d778Zs/dK6ZfL/o0Sz+w5/0HYAz1HDhl+ULTNAUe+/LCiSm9s/gcApYlNv7iOH/FncehK6z9igAzYzru262+aqS2wob+wg3/1D4ScH+P3Mh6Z/IOgpuP86H7ISG1XNYjwT55cDDA3Cs7RDWlmwuL30FFkkxEIh+n2TzhgaQ4nN2rCEveOXz3let4agdlvuw62x/bIso7E/39dXVNbwuQpREvs8xTjoOd6gskInOS0v7Cux68oIHrn++Y/BGzCO6Bnxn2pC0YGsaPnU1U+ZuS74it6wjAwQcKgzNXp4B0XXrTtDyoIoPMQioV7oiZPsy1L0Rgi8MPNt6J/GrTXrcodQs/TC1mK/anpkYb4W82dZ2ZGL2iOSF4+cDskGEDi9SlMO8Iut9NX3ymygVQCdnUUd3samNEH1cWuuyFAE5SHj/lDuB2mCY8Aa4+HWhHLjQcAFMYY15QwcQpKn81gc/UYfsaDdhkBnuH3/Oo9iCgcEJY9EQXPLhO1POU2Vu5F+6PzOwWHvkmDRvinSQ6HW78zwblst5M+WsHH8wGr8+mtpQa29wwJzy2aEkUtTOwAzc8RIsHEyJVWAhwbtNlyDAqo28FC4PV0ETwGLEmfMOcFi01Wds6MnYIMDUeym4VRFLNKZJ7eqfpASIhuMHlTU4ZFHr06Lawz+oTYtSIESk+sCU24sYG2PcMCoE3SJzOHDrynpOBrdpDh/XmNGU+mrWx77YCYx8pEDnDpvG/dvYC8VsQWTBiTUExAI3Yuf5YGTtCju/Y/mk0PFrvG6MGLUhaOeF0Ozs+KTAOGWhwoqB+ybqjp0r6ZKuUIJmBDwVTeUDbbj0HqfnT4rYmEm+f9fMIr323cywxEkFrMBJ4IJcxecu9Xiq4yT5cbOOuezZD0BGOawvofMcAA7UeHbg6S2i3wq0DrIakkVM5S1rBUjy9YyI50v/6bX0gAkdcjAljdYfpDvrTDw1S08H3Lyv0j/ObV+2Pc1m+pBZ+5QAY2IWsKo4Ue2DmruboRsxpot2AGm61MgSUCv2ZW4z63TCgsKDOM2LBpHe2bDFxhJLziVEF3FTHJye20wut9HqrOav9xUis/ZTpuY+HhiU2EZ7PONgRWgc+2kRREUQ+ZnSOb8UgkIurAA3YZ7BIjp4r4ggOZlbw0ZA98BY8FajDtrobCmjOD8/W+pdy67IeT/vLn3vCid+4v3rYe3HUWOPxKGG2b1Vsz05uQjVdL646DTIlteUZ54BDZjHCA7lrvT1I3XdvJltSwXCu+0wKzkCsBlgF8yoog7Zp1qQcEYBg3lrhnV09WpHTQhYjH3jzqN2KNjn/f/N1/I2lPb86L9eUpTbI7Mvh5S4ILbIg9PFOdYKvR62ynza2G8tLdErN538kLZGbGU3nnQgoj69v7I4NbOHT/bnkNcxa+uluQ20+jUjRrR0xWbwRqHrlWGNPyUE2TPqYbrD0/ZokfB3xgwIu8kKIm68//UcTECbqNzSmiNv5w/urLl6Xb1q1/95KwIOXCcDMTtfSR/K8uXw7Q6/wx7fO+3Mi1/7Wi7r+rXjuXgn22CtE4399AiZ55aEXX60oVSoV06mkmO3GhASdpECS2Znhixw/rgOTTyeYGifPPUpnz6czG2GFeUIN/E/bb8Kjw+GhyFWgxPnlD2tCyBK49sylWySAguSscEVEaCtzJqdaUmfRkyc/NEQMrXosFQMgFbaaVegTkT0kFtgcPFNAP9W6+PbVprHgxi0Blb7He7/jTdBMdW9GKY4zMVsRcIXCi5qrx2LLWytz8NwubkBB8vRlHMoifqEZnJ0wJfr8wLj8e/lesdFSI6STRTJUI5hGrrQyv32PIFuZ/uTexZHUfVk98St7HzgV10baVSNIxpm8cUzcO7zdMi5xS5Hf4JCw8IZvx7cduvM5uJsdq8Hqt4kcRZsad0ky83kTqIpQzocoQXhnoMHNfe4U4MU+ZCAwlA+S48TvxJKkhDxBGT1zPnqXNlimjWLW8a4GbBfSXhgYyjyjFEtHKdnSc0/yKwtLn2xRcUtyybnu5j0QbUlZR92q64khbS4Mxc/Ct64mMphFEYlAQM5oTsaNMiejmIqJAa0yDqE5ZYz0oRcjGdTCqCBuRDnKnRA2q8oi/5m/C15Upujbh9Sh0BmDZD1oHC0FTHqJ4PvUVEVvE/DUMUSTkt74bjVY9OTQQrrU1oYmZoHj1xBNkhoAwYJA53FwI7iz/sR28SBaKCghZeb4ygbNFZCY75vjqF8220+60Lma4HxP30G3Rvps9vNYELy3MNiS8OJazHOmV2JdtyMNjVSljMkpz56vfVpE4w9KERxxxHLzGYW8n3baiIH0bejCOtUBEl9HGuo3JCb9jCxTPK6+uiSGGHIeuOh/tlmm1fK98vFI+vm0Qb5ECMvq2HwR0OgqiA4icrBundUnm6bXL9m6wMKNHg+mOkon0XhMVppGYh/tfYzppeQyEajeGibvjSXJDsS0p5Bo5oA7sd6LAp6qoIOTXIkA4WxOMSUsjIzGX7qF4w2eJIFvXaq8DlyqPw7WCf6VSEnLUr3/m6rStP8W93+oHz35tkfsEISEwyHFfUgBNILiJyqpqdWiwHiqHjZ3WFw99zqIgXxvjbz5WvRt197TbsdzPuWt53gQrMwg5pR3F49gxwrM5LqtVKwttmbD2+me6/D/xh8Ukow4BNGlcXzqzWuECW/hdJ3DkirqpgUD2OFfKZa26nqAbohcsPtBr6NezDgLQTKK8Fr1QxVULeCVkvhudDeprJgUWPd3jtq33tC4jZjDuSj4EZNuFe+l7IKnyZM4S0xWWpnhlWDRySvOWNJZ99mJf0uamkeqglRda5vPVs5C3DUof7nkjtxNQjeyGVs7WZL7LsYPl1hmYl7e6XVaHCw5d8CMusdU27HZZOeXiVhUN6YiTFZRXQT9TKrKNt6/Da2dQXvLr5dGX5ja3gF8CEWOkbUkzTL0xyWETjU6mly5oZ2No21Cv6gjmngrcucqT8OVsrsUXIBCsi2Nbe/TG1QI8tlUh4+N+5wS6VTmcOrqVF9wy63j4KJinSH+ma+pXQtsiPPiafYLF772KXVXuib0coFuRew7vdtKyvxQijfHRAiNBw3ENhbPgheZ+o47cdnwaQGPqu6Zsk7fc67qj6J7P/bXRIdxLi302HSqy7z3bxTrZJLfwqioDvRWEh2WkXshnDvOjF5JTsJQxbgAFqt55AyaQCbjjZ+QV4NvB+cFShxq57ToavNx3nYTiFr6QsdAMvjwTjrU0oztjMUSnen+5WQlV+7cr6iRUGTUaa73V5ZLKwXKQRNvXeRHjgKNHVcE0XmN2YdOn3XFJ5JQ4nzVgceXKWjIn2Kob0UznXJlhrs8gu/TDjJtGlI4EquDdRxJipku7+T7pVFiV1F/NVAksQWa9lLhsd7ZGwmyM+sYHTnPVZmtq5AM4VBmZpRuyLe2GTWN5kuGIZERExMPHfn7t34bHdhg/4o49ikiMEueiVr9xpWHhLPx8YW2Bm9fOcFvsm0ZsP+6bzFKA6XrboKHA8bVfnXLETa/AHfQ497JN6dmgoPdeiC/g+tRzS8UDNMcjjmdtw95QIbdOhkVsMW5/lcA+6vFXG5tqXAZpD3hUDJO9FMwAL19bN1vOfllMNjOmBjy6jnf8zjHRNvDNAKq0ly/1sF1ySzR9T5OER3iQXgcIkTkeJo+1XTJ2Uknd7HXny112qt3IZ5ssPR3FwbbhARdf992IhhfFTzWlqvYkOe/Cer0AoZhFcP6XJwbfb6HDFNIHDZTZ8tRicuLCc6ZCxjxf2B1lT59xYDS8108xA1JEzsAUQtjrrdL9zsGeH+iGKT7kPEeeagp617RvaZbwsoo7m4GfsnexHa6p8oTV9dfAa2zxKmM7d6HcRMO5d5NKMKNH/9n9lXCYnyh6rtoWmyfAxASdBCkLRJ1XZScR6Y5vxjT4aCWoTl07gLwAHMR7ozJ2KkQ4RCsfy2+JVcaiwIV7MOm9+FPhixLQC+VAjJwgLNVRbHzu7WAtQvc+ypg+nbQpz53jJ/AJ1uyOgtJLHSpAOOmMztqjmAJuaBJUct/YMZL/GLj+Gj6akG2I2gUxBYI3EtwAIHJvhw51/sG3bhtqSGncJyij9hrnF0VRb/BZm2oIml4UuFV5mCESj9gRSO5nj8vWjbeutyM+QF8joOC4UBgRdTwn6XgbVVrAk3daUw5NeQbXOwi6NiU/P4VZ3mGHSUNwQpeqRHq66kp+kVtmtxslaEeKW0pmSm/u3RCZ+3MXgdn3wYN+ytr10X1jwg13+eGvg3fnkKPEA4heQ9caj7ntFeaw5K6ybpZkM/5ZaVnxO0bg8gNJ0fDM7njiVsXeXf0g0KEuuBoPvyU4CTYi8/wik0ybG4ypCMlZ6jZn0Xuiq2YGazlybG3e9kX2+sM4t4ycLD0U9B8d+Wy81TIif1wzrwtqbJXXZU4KqbHalxRKldo4UegoHy9w8BAHvnKQieKlPsx0SBQ2jiw0dpiwiMvga9/whtyf5N5OCvk0LQ2/FJzXmIZfBt1K/7ILbEJCXbNypGQGe90t0kPJAMjuQceL9y1NNzWnELpMjenpMw4l2VyaidY/aO2zvIMw1iZa/ALHfWOofdU9zsvMm7AAXR+y7oZr1xwQDO9f152IHhzgx228ggwIonalrTNqjy3D3/iyK8oE2MjbSqr8S+WhbpkaGMiM+NNdkFcWveq6ISvZ/M/TUvZDV/1Ylj9JayGLr4a5aChDz170kXaTr/Y6bZtrMFvTKScSbumdqqNzzsJhvDP8np+eVrIt8riPTT6pD1277I2J0IjqeZfTrh21dYKTbasKnkKNWW71IMAS7hm5rdejqxmgumSmaUgHIBID7WsJsJ4UMM1i5Y9ZE1FY+FyDw9gEMhB8uWC3wOYRMqoLaUvP4kRtM9uyUuUJ2juOZGzVcGZ/k10bRNzTIfisEPWmOUd9ozDky2Wkteop/8Pr80PdFw9bVAf2UXzjLwaRAj16FHbLW19UL1Am94gEGQ8BawU+nThcxMJURLzbXbrs+m6/euPGwLdbeimXz7wrpjc+/k8NCCzCzg2mqvwgdb6NKWlLRUjqEC2xrPXMT93N6ByHYuHT3qjWt174l/IE5avFSiVGtUO21P4KN7aI5/92ortXNBNGP+HcWDpA+rsn7d14TpjJXTjyFl7YzavuapK7V95C8b8D0Wp3DHuL87cjJSnO0hd4uYm9r2xksKH8rcv/c9/2rMvuG6nKiqHmMEj2wgVg2kvq/07pF/CAtVEHRtn1LXRv7ZSDWhP52aMO/5jERGPugNvpovr34PY5b8xRl9wC23i+z9vJjV/sS8Ie1ioo/juYT406KKYavU/+xp3rj9lHmTnq3B/esxWvA+DdblUR+5KEdz/C/Qj3/0W4yuDvOH1eU88bsAn7V/r29eD5LhdHdOzThAkkaAsp6s9/RXbW3W0ar5jH6yAWHpNWI66oR/0rp0MWRh3KqrTSgHLL8KDWww/hEOer70vC/M+Jo+VR9igp8SUpZzlh4F8xHNiXpPJmK1hcqdM9nJiEw/xuV3DrX8U3fAN8NOijaXyE+xHufwKuqcZAJUhZ0Jnj+BND78HjRFfGB9rmqc0Z0Wff46VnhdJ/oXcvmdj/98QlQpna9ELOFQJRDu/3HxfcNMe+fN6QyGvo6V62rcGhQajH/9+w2Z3RjZBzEDVRG4G34+wgec6JwnxmcLHjwu/4EcmBVKnhu/4pi6Kv8XgrTeQ1lYDPl709NHuRuyhGQ957FBd122X3kcxHMv8hMva3wPN/MihnZwaQ+EDVlsAKz52zf7QZ1ST/S7/Y0fMrVht1aHs6RJpoBCkWGEz/jfGuf5uxgUdUN11uEPfil3iYzLAycbaUjzX+Z598+YGkgkOj7knYd17G4tDrCC/dmpTwqp0JHvB96zn0tZW+Tt9fi/3Z0mUdjn/nZzI323BZxymE5M97CrShZP8HwAiSV4Kwr36/B7LQ66yRRqywjPk75cAGsKttJsy7kci+voIVn2f9d6GGC5JXochvHdMZ90Wvlxn9dyKmGsGFb70rzVnlcJfCi//GXX72rv6PZD6S+b+DjJdWFUK1jYnjW28VXPh4mP1xwMcBHwd8vKDyf/aCyvRP/ASuvY7qxf8E5dHb2aP+zIX+B2T5S3JQq7CQ3xo7NDRydqaZ0TbFZjeiE2x79SKi7VX/49iBXu37iHwii4WHLVyHNfc7LP7PG7aOD2fP89FF8ZPZo6pLFg/yR17dEhz19MmwpgUOGyjB7JQ816HG1kRMjTiPYZrC+sKCeuxqHx2r3Eh9UvpUzms+6zbdoZlY5dB+mMSqCKcfwLI3gWxvE8vbnn0e0Tj/qw5lOhtQjEXIx54/SwY5xjIlI6JsztNC46LY5xclchZIMZ9K3Iozh0c0hZpSa6tHVPfqdbauJyFmRXGDSPaOiuv+fNXt07HJ1juoeOx6hat+fH0mS8mS2wi0LZ3xdfF4Gx8bgWkh1XjUTRqwY+KHIi4jWsC5dee7I30buBDLwTjVKV5urA/AUF1QJQUQkzaQQnZ/XRnXV7oaweBFWqOZxXpdWHktTFJr/uWyvMt45p7Wse2VTXdHu8+Kr4bVjvgRaXsgI/AdFES4/x2DTQ2R+v48Tv0JBQYaIka3DKEZIYYopu86Pf0Vaqc9BJ0d32ru9KYEDRDG6819hibcEmkNYsjvdfuTxn8+cWi4CInyutL9HeXEY5/y2hyNE9vPA/Y0IAU+F31FFhnVxCRpT7WmFh03ZFYaPzb9UdDSIzI928kPzfkM2eZg0JlnlHfGnDmryAKJs2q+1zWLT9OL12/6nCUpn0Xn01jiin1Jksjlj316v0LrqbXbdq+71Mf7se1OuMSr7tEIOyZweA5popHxjQdAGb/hSHjIceZb9oIbcQJ7uGLKMq+XEY0h8Gkt0rwuvFscZAhZqItPdm9nhCxjc8uZkyh8FrJyE5Mb+We5dU8SB9UwacbcDkLr90Wb265WGw1g1473nfpxZ0m4YnG2OmaYDLvUqOPzdA3/ulBT/h9mzO7y4ON2I+VjUz7UlkNaZcYPxYk7f8+olm+bg5czD/xqHp/29JVdRXNQTIL1oZ0g/u7o4f19O2J+aZ66eTK/5WCgtVoVznY2gY5LPlrerEksCZszAdnfDldEm2qEf+8+UILaz3P70wtyCV5h2EgtYQ4DcC1viaZRR58Po807LEqnhBdUUt8EBS38ltwzW3mtOVztqGJOmrywuQ9b5R1W6yuOMCiVjNrlqFt/Awntq9lQnImo91iZlPBV6wLULmYLaJ3fV1YA1S0ToLmsPC621iDWyG0CYZ3MVV0oJOJev7J+iXvNwAgQqKW62kGdnwiBxc/8cdhTf6dFRUX8nT/HzLxVWA5zIMucvBmfq00Mqe7tCKI7inxE95RiK8KOWZFN+cmlcYP7kqIrmicgJUNRh31NNbzUAuYQAOq5rfzo06qiVqXZwkJqHBKtxYFpGw0J09Igr+dpG0NylovtIE+AsBoyh22vLeTs4KUseIl0bcfsBI2tvdWtAUYd9iMzGamLl5yKJmFdZNkg+Qrv7KJkXgachbpFYxYB1vZWizq8oofV2hOHZxU/nykpkRy/8+cJukC3sVtx5ia48Rf3xk42z5J3uC15xuJCXTjuadFThm0hbK/pNiLquCORMyyJFAs0dTKWHitrkA6na2DN6IxyjdhEfh8nciI6mHw9trGnOnTtWmufnaBNnww88YRh+XmJkfMUO8LodZDsxTG4GXMhuXJR9wA7Dg11q5PWANcXn6NVJ2bfnvcqj/fpi/5ETRJNUExtizhYxnGnVztUriUBgoWJQH4cY39QJZQB7+E1VuPHQ7sntgCC6Layw8M6Sqsq1NsfzhLURKY16YttGzbBfGscRAgKYgSfJRsTtI4EhNeefYi1eMrma5tonLP33QlCuv9K+OzHPrss/AaocJ6FJ2m/GG8m9fMQkE/QkJebABSLO1PnFShSKtE1fMg141jply8XNXzYMTWozaCxBLCE9GCwZ+CC78qHPINEKHFsel1iulUvVF97mnd7Cq/kq7cLfa2IUQoAxEoUo1vQGnSAWPnSSxfMkg/09PNYpTZzb+E8ac0IPh5QbhVAnG2HB4oeo4fryssY/onli+ojpB3BYphs0ENkatJ485JzMnExbqFYUNceDUY+/9p0BZGUnn1UvLBFeyHyyIvcp8aArCzd2pnIfxwyBK6MJ/KCfKLJUJ+hM3vRkk4U6Yo6EoMKJQwVMs5cB8NJG1jy4WZ+RhZtbzQ5VBmEYyriHDNqP7GcDj+Q5DJkl31++4WwPktfRtvdINwPW5CY2TdiWbjb8g29qTxygra6hLdcbY67Q259IXinkz5/iispAV+mLpRS7QIcIb3d/c4xrS0UqPreDdWJO8/49GFrvMOewE88HUPuS9IVsfxwWFBn4BV1TKi3qPsroyWnuSVclqv82B2iJvCETyi/1LRoJcfezX3ASHHZwH+Ns8qg5d6Vn1Rs6eaVuR9BusuFl/YQzY2r89idcYXV5M1AyoyN5Ghr7zrCixa7+Jo/bxHY9WMDaIlgeR/KqMOOlyI32ZvNydPYH+Oj5bzIfug8AydjpMZQJcPJK+57mQE1J9eP3lQB6rthhhLPXzff1Bd3aFEAVVeqWxe+u7PoB0osl/uQfBflUBynfzqQhJL+3maRoq8tBRO4BfrNCaqbVcExP2CI7SY6gu1DkGGaZ4OSXSUvxt2R+KHCIQzcraq1sDpRO1RscQGKMFufo65g2vkGntXum7xzQ63rwmzHClDrfB9C1peq+nJBQpbqTo4OTPYEhvVzgau1jYttagycza3kFm4lnH9FuFmAD5Gfh5MDTw8OLl9cZsL6hrbyhK2n9bsF7kkWXxh0gs+2dlhBHvIYaDfr3/X5ZdzoR/O3OxZwao0Z445wpUcBs86mWfkLoyyn8meE6JYeAbK+W8C3+Iwlb5vMNsSnjzsOXgP7icesqZiZKJgoKnmjoeYfQCt3J9+2jBBde6DOfHSFUpS63ub2nJNhBZeIlX2C2yp0JwZ64to4jH2LEaJwRtOlBrpSsB1WycC/Nvf7xo6HKF81ZgSfSmo20zje6uiv4C/3zXthRndtHOd1AG8kua4BiYHsQhdmH5U6jZe1QF36IwRPfdwy35h2Gdv9PGL+IsIk9fy+/kc7+ijnQLeL8AB1lCql3crm/una17paGf18hrz3WjnWBOxINEBsWXwOeCBwBGBmYoz0gk85QhW4PFU5H8D4xPdK6IGDpdlHE7wN12lzwZWeNZV11YFpVp9mlxbB4/LG5X4qsQHIIIpBIEkdGLK5od4lI0g2CrD16xriZZ2MwBx1jLu3SJmyVk3f1/bUc9xbBV1S8dwYJzA2l8/jFfPPQfJnoNyHyTDps3u0fY0ByxvHxcogLbQgfi5A7XEqQiI3FlT643679dq1Bv9swPDfSp14LdexEuKeDsu+5kV9vyqPwPJewKQ6eQXhB/qFV7fx2HVdAoF7XJQ4diuJb1771IwwFinO3QUqbYYpw7GdbcWsLAuvzxZEfrWLiB+qIkajyWzJbH4AEoYptDdbL+IfWEXYgL/oACmRXL8O9usCgR8yDf2+UstCTKluo4GUnQUI8RVE0zwHIeegtXpelkI6W/1mE5oyxsW66z6jOTu4Xb/KHdjmSN2ezfWvI7/ODbauC7Dy8wWyx98wYYdmlh0u91XJHSGGzZQy1ON9F71+vCiPnnCr1bziOWqLRtDqvkn4Qh5ZnHevJRlYalhOj/PKA4g89jcZ5PkUcmx33MNfrn4pPN4n5NgpjTBzLDahaLLmhqtucXTYnfeCeZQP7zjqxncNqnyCKX/lqbibEFgV0idT5RQhqi9yAJJnJTnqqzQdpttTIYpDBzYj20bwsgH8FV7kQombhfmRnYiK63GOZhx9SU4EgAeBxbbFAYGzX95VBpiSsKnXaZBvJNwp05vnqwopzMUUc8dA6bij0lwGS6URy2mJD48e1IKaaPQe3m469qCEC0R702nKpEm1rANv/wVXNdiXutC3XoZNGvRWhvi6R0HYmVQElH+BpxzuDbLuCsExCD0B9QE02udjRw78hKlWmY+IBboT4KIEkvGJmo2O2D1u9utj+JIhqpJFF7KUbQwM4QL3JV2U+l7qA5lJU6nzqTqQHHFimwOucZti7XP0826HvzjdRE4tKSI0vNxMbltMUptAlbYeTtFDSlbnxnYgJIEt4EYQ/9zwxdLW0rk7ntjxbRu+I6kVkhfukJvnZUyFDL205weJ6usfJPfLmGqyQkw2J5szIhnFrSim0k6aSXrKRDwc3R81G3fMXLBOOn7WHFV4cqiti9/YPExT1izbTq2P7jvB0cHN6JiPLPQ3EFG7jJQF0UlEuyZHeChmBu89hymkB6mS2oKns/na5g2lD4VzCXsfBLbanpnMPtq5YjB6qtEcJwaSqQemlc6rCbrskkjptZKja8Lr78wtU1ObRgPrP42Hrqywow+dOpQ9dEYnYrWSscstcSsmzPSEFd9BZGKJuu0jOwRjWUelYqES5HGv13KZ6o7Z+Imr9wIfRHMx3ERJJUtZ5QUkPNcm20gVE+LKL0hoONFnSFUTln2oNKycn4qh+pu9/bCN6iM5nN2qcjHhBij2geo2MnqDqrx0fKzZ+vy5gjaoInKa8ngVODnbUKy6qvn6MznUxyvSWg9qgVUVm5nq+ih6k6oZZqnw1Jy+FxAghe3t/9WlR1ywQzWX2x4P54rdR5P+G1BLAwQUAAIACADcsZNNDxMtz0wAAABqAAAAGwAAAHVuaXZlcnNhbC91bml2ZXJzYWwucG5nLnhtbLOxr8jNUShLLSrOzM+zVTLUM1Cyt+PlsikoSi3LTC1XqACKAQUhQEmh0lbJxAjBLc9MKcmwVTI3RlKSkZqZnlFiq2RqYgEX1AcaCQBQSwECAAAUAAIACABElFdHI7RO+/sCAACwCAAAFAAAAAAAAAABAAAAAAAAAAAAdW5pdmVyc2FsL3BsYXllci54bWxQSwECAAAUAAIACADcsZNNZSNglIkqAABfSAAAFwAAAAAAAAAAAAAAAAAtAwAAdW5pdmVyc2FsL3VuaXZlcnNhbC5wbmdQSwECAAAUAAIACADcsZNNDxMtz0wAAABqAAAAGwAAAAAAAAABAAAAAADrLQAAdW5pdmVyc2FsL3VuaXZlcnNhbC5wbmcueG1sUEsFBgAAAAADAAMA0AAAAHAuAAAAAA=="/>
  <p:tag name="ISPRING_PRESENTATION_TITLE" val="演示文稿1"/>
  <p:tag name="ISPRING_SCORM_PASSING_SCORE" val="100.000000"/>
  <p:tag name="ISPRING_OUTPUT_FOLDER" val="C:\Users\675\Documents\work\PPT9"/>
  <p:tag name="ISPRING_FIRST_PUBLISH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  <p:tag name="KSO_WPP_MARK_KEY" val="177d54cd-7d7c-4bfc-a94c-d2c9a7fc2d67"/>
  <p:tag name="COMMONDATA" val="eyJoZGlkIjoiZjNkNDQ1YjVlNGU2Y2ZmZDBlYjZiYTJlMGMxNTljMzk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65000"/>
            <a:lumOff val="3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59595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</Words>
  <Application>WPS 演示</Application>
  <PresentationFormat>宽屏</PresentationFormat>
  <Paragraphs>87</Paragraphs>
  <Slides>10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等线</vt:lpstr>
      <vt:lpstr>微软雅黑</vt:lpstr>
      <vt:lpstr>Cambria Math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演示文稿1</dc:title>
  <dc:creator>qingfu lu</dc:creator>
  <cp:lastModifiedBy>吉尔伯特.史济怀</cp:lastModifiedBy>
  <cp:revision>220</cp:revision>
  <dcterms:created xsi:type="dcterms:W3CDTF">2018-12-18T05:18:00Z</dcterms:created>
  <dcterms:modified xsi:type="dcterms:W3CDTF">2023-08-16T06:51:53Z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443339AA268D4C62BE7D4BCB2813D0D2_12</vt:lpwstr>
  </property>
  <property fmtid="{D5CDD505-2E9C-101B-9397-08002B2CF9AE}" pid="3" name="KSOProductBuildVer">
    <vt:lpwstr>2052-12.1.0.15120</vt:lpwstr>
  </property>
</Properties>
</file>